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1: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70" name="Google Shape;7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0: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204" name="Google Shape;204;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1: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220" name="Google Shape;220;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2: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76" name="Google Shape;7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3: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92" name="Google Shape;9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4: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08" name="Google Shape;10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5: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24" name="Google Shape;124;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6: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40" name="Google Shape;14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7: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56" name="Google Shape;156;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8: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72" name="Google Shape;17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9: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88" name="Google Shape;188;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2"/>
            <a:ext cx="9144000" cy="2387600"/>
          </a:xfrm>
          <a:prstGeom prst="rect">
            <a:avLst/>
          </a:prstGeom>
          <a:noFill/>
          <a:ln>
            <a:noFill/>
          </a:ln>
        </p:spPr>
        <p:txBody>
          <a:bodyPr anchorCtr="0" anchor="b" bIns="91425" lIns="91425" spcFirstLastPara="1" rIns="91425" wrap="square" tIns="91425">
            <a:noAutofit/>
          </a:bodyPr>
          <a:lstStyle>
            <a:lvl1pPr lvl="0" marR="0" algn="ctr">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a:lvl2pPr>
            <a:lvl3pPr lvl="2" marR="0" algn="l">
              <a:lnSpc>
                <a:spcPct val="100000"/>
              </a:lnSpc>
              <a:spcBef>
                <a:spcPts val="0"/>
              </a:spcBef>
              <a:spcAft>
                <a:spcPts val="0"/>
              </a:spcAft>
              <a:buSzPts val="1400"/>
              <a:buNone/>
              <a:defRPr/>
            </a:lvl3pPr>
            <a:lvl4pPr lvl="3" marR="0" algn="l">
              <a:lnSpc>
                <a:spcPct val="100000"/>
              </a:lnSpc>
              <a:spcBef>
                <a:spcPts val="0"/>
              </a:spcBef>
              <a:spcAft>
                <a:spcPts val="0"/>
              </a:spcAft>
              <a:buSzPts val="1400"/>
              <a:buNone/>
              <a:defRPr/>
            </a:lvl4pPr>
            <a:lvl5pPr lvl="4" marR="0" algn="l">
              <a:lnSpc>
                <a:spcPct val="100000"/>
              </a:lnSpc>
              <a:spcBef>
                <a:spcPts val="0"/>
              </a:spcBef>
              <a:spcAft>
                <a:spcPts val="0"/>
              </a:spcAft>
              <a:buSzPts val="1400"/>
              <a:buNone/>
              <a:defRPr/>
            </a:lvl5pPr>
            <a:lvl6pPr lvl="5" marR="0" algn="l">
              <a:lnSpc>
                <a:spcPct val="100000"/>
              </a:lnSpc>
              <a:spcBef>
                <a:spcPts val="0"/>
              </a:spcBef>
              <a:spcAft>
                <a:spcPts val="0"/>
              </a:spcAft>
              <a:buSzPts val="1400"/>
              <a:buNone/>
              <a:defRPr/>
            </a:lvl6pPr>
            <a:lvl7pPr lvl="6" marR="0" algn="l">
              <a:lnSpc>
                <a:spcPct val="100000"/>
              </a:lnSpc>
              <a:spcBef>
                <a:spcPts val="0"/>
              </a:spcBef>
              <a:spcAft>
                <a:spcPts val="0"/>
              </a:spcAft>
              <a:buSzPts val="1400"/>
              <a:buNone/>
              <a:defRPr/>
            </a:lvl7pPr>
            <a:lvl8pPr lvl="7" marR="0" algn="l">
              <a:lnSpc>
                <a:spcPct val="100000"/>
              </a:lnSpc>
              <a:spcBef>
                <a:spcPts val="0"/>
              </a:spcBef>
              <a:spcAft>
                <a:spcPts val="0"/>
              </a:spcAft>
              <a:buSzPts val="1400"/>
              <a:buNone/>
              <a:defRPr/>
            </a:lvl8pPr>
            <a:lvl9pPr lvl="8" marR="0" algn="l">
              <a:lnSpc>
                <a:spcPct val="100000"/>
              </a:lnSpc>
              <a:spcBef>
                <a:spcPts val="0"/>
              </a:spcBef>
              <a:spcAft>
                <a:spcPts val="0"/>
              </a:spcAft>
              <a:buSzPts val="1400"/>
              <a:buNone/>
              <a:defRPr/>
            </a:lvl9pPr>
          </a:lstStyle>
          <a:p/>
        </p:txBody>
      </p:sp>
      <p:sp>
        <p:nvSpPr>
          <p:cNvPr id="13" name="Google Shape;13;p2"/>
          <p:cNvSpPr txBox="1"/>
          <p:nvPr>
            <p:ph idx="1" type="subTitle"/>
          </p:nvPr>
        </p:nvSpPr>
        <p:spPr>
          <a:xfrm>
            <a:off x="1524000" y="3602037"/>
            <a:ext cx="9144000" cy="1655761"/>
          </a:xfrm>
          <a:prstGeom prst="rect">
            <a:avLst/>
          </a:prstGeom>
          <a:noFill/>
          <a:ln>
            <a:noFill/>
          </a:ln>
        </p:spPr>
        <p:txBody>
          <a:bodyPr anchorCtr="0" anchor="t" bIns="91425" lIns="91425" spcFirstLastPara="1" rIns="91425" wrap="square" tIns="91425">
            <a:noAutofit/>
          </a:bodyPr>
          <a:lstStyle>
            <a:lvl1pPr lvl="0" marR="0" algn="ctr">
              <a:lnSpc>
                <a:spcPct val="90000"/>
              </a:lnSpc>
              <a:spcBef>
                <a:spcPts val="10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algn="ctr">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2pPr>
            <a:lvl3pPr lvl="2" marR="0" algn="ctr">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14" name="Google Shape;14;p2"/>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6" name="Google Shape;16;p2"/>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
          <p:cNvSpPr txBox="1"/>
          <p:nvPr>
            <p:ph idx="1" type="body"/>
          </p:nvPr>
        </p:nvSpPr>
        <p:spPr>
          <a:xfrm>
            <a:off x="838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0" name="Google Shape;20;p3"/>
          <p:cNvSpPr txBox="1"/>
          <p:nvPr>
            <p:ph idx="2" type="body"/>
          </p:nvPr>
        </p:nvSpPr>
        <p:spPr>
          <a:xfrm>
            <a:off x="6172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1" name="Google Shape;21;p3"/>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3" name="Google Shape;23;p3"/>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24" name="Shape 24"/>
        <p:cNvGrpSpPr/>
        <p:nvPr/>
      </p:nvGrpSpPr>
      <p:grpSpPr>
        <a:xfrm>
          <a:off x="0" y="0"/>
          <a:ext cx="0" cy="0"/>
          <a:chOff x="0" y="0"/>
          <a:chExt cx="0" cy="0"/>
        </a:xfrm>
      </p:grpSpPr>
      <p:sp>
        <p:nvSpPr>
          <p:cNvPr id="25" name="Google Shape;25;p4"/>
          <p:cNvSpPr txBox="1"/>
          <p:nvPr>
            <p:ph type="title"/>
          </p:nvPr>
        </p:nvSpPr>
        <p:spPr>
          <a:xfrm>
            <a:off x="839787"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4"/>
          <p:cNvSpPr txBox="1"/>
          <p:nvPr>
            <p:ph idx="1" type="body"/>
          </p:nvPr>
        </p:nvSpPr>
        <p:spPr>
          <a:xfrm>
            <a:off x="839787" y="1681163"/>
            <a:ext cx="51577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27" name="Google Shape;27;p4"/>
          <p:cNvSpPr txBox="1"/>
          <p:nvPr>
            <p:ph idx="2" type="body"/>
          </p:nvPr>
        </p:nvSpPr>
        <p:spPr>
          <a:xfrm>
            <a:off x="839787" y="2505075"/>
            <a:ext cx="51577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8" name="Google Shape;28;p4"/>
          <p:cNvSpPr txBox="1"/>
          <p:nvPr>
            <p:ph idx="3" type="body"/>
          </p:nvPr>
        </p:nvSpPr>
        <p:spPr>
          <a:xfrm>
            <a:off x="6172200" y="1681163"/>
            <a:ext cx="51831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29" name="Google Shape;29;p4"/>
          <p:cNvSpPr txBox="1"/>
          <p:nvPr>
            <p:ph idx="4" type="body"/>
          </p:nvPr>
        </p:nvSpPr>
        <p:spPr>
          <a:xfrm>
            <a:off x="6172200" y="2505075"/>
            <a:ext cx="51831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30" name="Google Shape;30;p4"/>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1" name="Google Shape;31;p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2" name="Google Shape;32;p4"/>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33" name="Shape 33"/>
        <p:cNvGrpSpPr/>
        <p:nvPr/>
      </p:nvGrpSpPr>
      <p:grpSpPr>
        <a:xfrm>
          <a:off x="0" y="0"/>
          <a:ext cx="0" cy="0"/>
          <a:chOff x="0" y="0"/>
          <a:chExt cx="0" cy="0"/>
        </a:xfrm>
      </p:grpSpPr>
      <p:sp>
        <p:nvSpPr>
          <p:cNvPr id="34" name="Google Shape;34;p5"/>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6" name="Google Shape;36;p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7" name="Google Shape;37;p5"/>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38" name="Shape 38"/>
        <p:cNvGrpSpPr/>
        <p:nvPr/>
      </p:nvGrpSpPr>
      <p:grpSpPr>
        <a:xfrm>
          <a:off x="0" y="0"/>
          <a:ext cx="0" cy="0"/>
          <a:chOff x="0" y="0"/>
          <a:chExt cx="0" cy="0"/>
        </a:xfrm>
      </p:grpSpPr>
      <p:sp>
        <p:nvSpPr>
          <p:cNvPr id="39" name="Google Shape;39;p6"/>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0" name="Google Shape;40;p6"/>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1" name="Google Shape;41;p6"/>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42" name="Shape 42"/>
        <p:cNvGrpSpPr/>
        <p:nvPr/>
      </p:nvGrpSpPr>
      <p:grpSpPr>
        <a:xfrm>
          <a:off x="0" y="0"/>
          <a:ext cx="0" cy="0"/>
          <a:chOff x="0" y="0"/>
          <a:chExt cx="0" cy="0"/>
        </a:xfrm>
      </p:grpSpPr>
      <p:sp>
        <p:nvSpPr>
          <p:cNvPr id="43" name="Google Shape;43;p7"/>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7"/>
          <p:cNvSpPr txBox="1"/>
          <p:nvPr>
            <p:ph idx="1" type="body"/>
          </p:nvPr>
        </p:nvSpPr>
        <p:spPr>
          <a:xfrm>
            <a:off x="5183187" y="987425"/>
            <a:ext cx="6172199" cy="4873624"/>
          </a:xfrm>
          <a:prstGeom prst="rect">
            <a:avLst/>
          </a:prstGeom>
          <a:noFill/>
          <a:ln>
            <a:noFill/>
          </a:ln>
        </p:spPr>
        <p:txBody>
          <a:bodyPr anchorCtr="0" anchor="t" bIns="91425" lIns="91425" spcFirstLastPara="1" rIns="91425" wrap="square" tIns="91425">
            <a:noAutofit/>
          </a:bodyPr>
          <a:lstStyle>
            <a:lvl1pPr indent="-431800" lvl="0" marL="457200" algn="l">
              <a:lnSpc>
                <a:spcPct val="90000"/>
              </a:lnSpc>
              <a:spcBef>
                <a:spcPts val="0"/>
              </a:spcBef>
              <a:spcAft>
                <a:spcPts val="0"/>
              </a:spcAft>
              <a:buSzPts val="3200"/>
              <a:buChar char="•"/>
              <a:defRPr sz="3200"/>
            </a:lvl1pPr>
            <a:lvl2pPr indent="-406400" lvl="1" marL="914400" algn="l">
              <a:lnSpc>
                <a:spcPct val="90000"/>
              </a:lnSpc>
              <a:spcBef>
                <a:spcPts val="0"/>
              </a:spcBef>
              <a:spcAft>
                <a:spcPts val="0"/>
              </a:spcAft>
              <a:buSzPts val="2800"/>
              <a:buChar char="•"/>
              <a:defRPr sz="2800"/>
            </a:lvl2pPr>
            <a:lvl3pPr indent="-381000" lvl="2" marL="1371600" algn="l">
              <a:lnSpc>
                <a:spcPct val="90000"/>
              </a:lnSpc>
              <a:spcBef>
                <a:spcPts val="0"/>
              </a:spcBef>
              <a:spcAft>
                <a:spcPts val="0"/>
              </a:spcAft>
              <a:buSzPts val="2400"/>
              <a:buChar char="•"/>
              <a:defRPr sz="2400"/>
            </a:lvl3pPr>
            <a:lvl4pPr indent="-355600" lvl="3" marL="1828800" algn="l">
              <a:lnSpc>
                <a:spcPct val="90000"/>
              </a:lnSpc>
              <a:spcBef>
                <a:spcPts val="0"/>
              </a:spcBef>
              <a:spcAft>
                <a:spcPts val="0"/>
              </a:spcAft>
              <a:buSzPts val="2000"/>
              <a:buChar char="•"/>
              <a:defRPr sz="2000"/>
            </a:lvl4pPr>
            <a:lvl5pPr indent="-355600" lvl="4" marL="2286000" algn="l">
              <a:lnSpc>
                <a:spcPct val="90000"/>
              </a:lnSpc>
              <a:spcBef>
                <a:spcPts val="0"/>
              </a:spcBef>
              <a:spcAft>
                <a:spcPts val="0"/>
              </a:spcAft>
              <a:buSzPts val="2000"/>
              <a:buChar char="•"/>
              <a:defRPr sz="2000"/>
            </a:lvl5pPr>
            <a:lvl6pPr indent="-355600" lvl="5" marL="2743200" algn="l">
              <a:lnSpc>
                <a:spcPct val="90000"/>
              </a:lnSpc>
              <a:spcBef>
                <a:spcPts val="0"/>
              </a:spcBef>
              <a:spcAft>
                <a:spcPts val="0"/>
              </a:spcAft>
              <a:buSzPts val="2000"/>
              <a:buChar char="•"/>
              <a:defRPr sz="2000"/>
            </a:lvl6pPr>
            <a:lvl7pPr indent="-355600" lvl="6" marL="3200400" algn="l">
              <a:lnSpc>
                <a:spcPct val="90000"/>
              </a:lnSpc>
              <a:spcBef>
                <a:spcPts val="0"/>
              </a:spcBef>
              <a:spcAft>
                <a:spcPts val="0"/>
              </a:spcAft>
              <a:buSzPts val="2000"/>
              <a:buChar char="•"/>
              <a:defRPr sz="2000"/>
            </a:lvl7pPr>
            <a:lvl8pPr indent="-355600" lvl="7" marL="3657600" algn="l">
              <a:lnSpc>
                <a:spcPct val="90000"/>
              </a:lnSpc>
              <a:spcBef>
                <a:spcPts val="0"/>
              </a:spcBef>
              <a:spcAft>
                <a:spcPts val="0"/>
              </a:spcAft>
              <a:buSzPts val="2000"/>
              <a:buChar char="•"/>
              <a:defRPr sz="2000"/>
            </a:lvl8pPr>
            <a:lvl9pPr indent="-355600" lvl="8" marL="4114800" algn="l">
              <a:lnSpc>
                <a:spcPct val="90000"/>
              </a:lnSpc>
              <a:spcBef>
                <a:spcPts val="0"/>
              </a:spcBef>
              <a:spcAft>
                <a:spcPts val="0"/>
              </a:spcAft>
              <a:buSzPts val="2000"/>
              <a:buChar char="•"/>
              <a:defRPr sz="2000"/>
            </a:lvl9pPr>
          </a:lstStyle>
          <a:p/>
        </p:txBody>
      </p:sp>
      <p:sp>
        <p:nvSpPr>
          <p:cNvPr id="45" name="Google Shape;45;p7"/>
          <p:cNvSpPr txBox="1"/>
          <p:nvPr>
            <p:ph idx="2"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46" name="Google Shape;46;p7"/>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7" name="Google Shape;47;p7"/>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8" name="Google Shape;48;p7"/>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49" name="Shape 49"/>
        <p:cNvGrpSpPr/>
        <p:nvPr/>
      </p:nvGrpSpPr>
      <p:grpSpPr>
        <a:xfrm>
          <a:off x="0" y="0"/>
          <a:ext cx="0" cy="0"/>
          <a:chOff x="0" y="0"/>
          <a:chExt cx="0" cy="0"/>
        </a:xfrm>
      </p:grpSpPr>
      <p:sp>
        <p:nvSpPr>
          <p:cNvPr id="50" name="Google Shape;50;p8"/>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8"/>
          <p:cNvSpPr/>
          <p:nvPr>
            <p:ph idx="2" type="pic"/>
          </p:nvPr>
        </p:nvSpPr>
        <p:spPr>
          <a:xfrm>
            <a:off x="5183187" y="987425"/>
            <a:ext cx="6172199" cy="4873624"/>
          </a:xfrm>
          <a:prstGeom prst="rect">
            <a:avLst/>
          </a:prstGeom>
          <a:noFill/>
          <a:ln>
            <a:noFill/>
          </a:ln>
        </p:spPr>
      </p:sp>
      <p:sp>
        <p:nvSpPr>
          <p:cNvPr id="52" name="Google Shape;52;p8"/>
          <p:cNvSpPr txBox="1"/>
          <p:nvPr>
            <p:ph idx="1"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53" name="Google Shape;53;p8"/>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4" name="Google Shape;54;p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5" name="Google Shape;55;p8"/>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56" name="Shape 56"/>
        <p:cNvGrpSpPr/>
        <p:nvPr/>
      </p:nvGrpSpPr>
      <p:grpSpPr>
        <a:xfrm>
          <a:off x="0" y="0"/>
          <a:ext cx="0" cy="0"/>
          <a:chOff x="0" y="0"/>
          <a:chExt cx="0" cy="0"/>
        </a:xfrm>
      </p:grpSpPr>
      <p:sp>
        <p:nvSpPr>
          <p:cNvPr id="57" name="Google Shape;57;p9"/>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9"/>
          <p:cNvSpPr txBox="1"/>
          <p:nvPr>
            <p:ph idx="1" type="body"/>
          </p:nvPr>
        </p:nvSpPr>
        <p:spPr>
          <a:xfrm rot="5400000">
            <a:off x="3920331" y="-1256505"/>
            <a:ext cx="4351338" cy="105155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59" name="Google Shape;59;p9"/>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0" name="Google Shape;60;p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1" name="Google Shape;61;p9"/>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62" name="Shape 62"/>
        <p:cNvGrpSpPr/>
        <p:nvPr/>
      </p:nvGrpSpPr>
      <p:grpSpPr>
        <a:xfrm>
          <a:off x="0" y="0"/>
          <a:ext cx="0" cy="0"/>
          <a:chOff x="0" y="0"/>
          <a:chExt cx="0" cy="0"/>
        </a:xfrm>
      </p:grpSpPr>
      <p:sp>
        <p:nvSpPr>
          <p:cNvPr id="63" name="Google Shape;63;p10"/>
          <p:cNvSpPr txBox="1"/>
          <p:nvPr>
            <p:ph type="title"/>
          </p:nvPr>
        </p:nvSpPr>
        <p:spPr>
          <a:xfrm rot="5400000">
            <a:off x="7133431" y="1956594"/>
            <a:ext cx="5811838" cy="2628899"/>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0"/>
          <p:cNvSpPr txBox="1"/>
          <p:nvPr>
            <p:ph idx="1" type="body"/>
          </p:nvPr>
        </p:nvSpPr>
        <p:spPr>
          <a:xfrm rot="5400000">
            <a:off x="1799431" y="-596105"/>
            <a:ext cx="5811838" cy="77342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65" name="Google Shape;65;p10"/>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7" name="Google Shape;67;p10"/>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838200" y="1825625"/>
            <a:ext cx="10515599" cy="4351338"/>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www.istockphoto.com/es/v%C3%ADdeo/hombre-que-trabaja-en-el-teclado-de-la-computadora-port%C3%A1til-con-el-holograma-gui-de-gm1212891141-352253076" TargetMode="External"/><Relationship Id="rId4" Type="http://schemas.openxmlformats.org/officeDocument/2006/relationships/image" Target="../media/image3.png"/><Relationship Id="rId5"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1"/>
          <p:cNvSpPr/>
          <p:nvPr/>
        </p:nvSpPr>
        <p:spPr>
          <a:xfrm>
            <a:off x="2027588" y="2823358"/>
            <a:ext cx="8136824" cy="1211283"/>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s-ES" sz="1800" u="none" cap="none" strike="noStrike">
                <a:solidFill>
                  <a:schemeClr val="lt1"/>
                </a:solidFill>
                <a:latin typeface="Arial"/>
                <a:ea typeface="Arial"/>
                <a:cs typeface="Arial"/>
                <a:sym typeface="Arial"/>
              </a:rPr>
              <a:t>CF04_Video_introductorio</a:t>
            </a:r>
            <a:endParaRPr b="0" i="0" sz="1800" u="none" cap="none" strike="noStrike">
              <a:solidFill>
                <a:schemeClr val="lt1"/>
              </a:solidFill>
              <a:latin typeface="Arial"/>
              <a:ea typeface="Arial"/>
              <a:cs typeface="Arial"/>
              <a:sym typeface="Arial"/>
            </a:endParaRPr>
          </a:p>
        </p:txBody>
      </p:sp>
      <p:sp>
        <p:nvSpPr>
          <p:cNvPr id="73" name="Google Shape;73;p11"/>
          <p:cNvSpPr/>
          <p:nvPr/>
        </p:nvSpPr>
        <p:spPr>
          <a:xfrm>
            <a:off x="922739" y="4326633"/>
            <a:ext cx="10869222" cy="501635"/>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595959"/>
              </a:buClr>
              <a:buSzPts val="1400"/>
              <a:buFont typeface="Arial"/>
              <a:buNone/>
            </a:pPr>
            <a:r>
              <a:rPr b="1" i="0" lang="es-ES" sz="1400" u="none" cap="none" strike="noStrike">
                <a:solidFill>
                  <a:srgbClr val="595959"/>
                </a:solidFill>
                <a:latin typeface="Arial"/>
                <a:ea typeface="Arial"/>
                <a:cs typeface="Arial"/>
                <a:sym typeface="Arial"/>
              </a:rPr>
              <a:t>Motion Graphics:</a:t>
            </a:r>
            <a:endParaRPr b="0" i="0" sz="1400" u="none" cap="none" strike="noStrike">
              <a:solidFill>
                <a:srgbClr val="595959"/>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Arial"/>
                <a:ea typeface="Arial"/>
                <a:cs typeface="Arial"/>
                <a:sym typeface="Arial"/>
              </a:rPr>
              <a:t>Producción Audiovisual de Videos con Recursos Fotográficos y Material Pre-Grabado + Motion Graphics + Voz en off</a:t>
            </a:r>
            <a:r>
              <a:rPr b="0" i="0" lang="es-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Tree>
  </p:cSld>
  <p:clrMapOvr>
    <a:masterClrMapping/>
  </p:clrMapOvr>
  <p:transition spd="slow">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0"/>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07" name="Google Shape;207;p20"/>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Después otra persona realizando la misma actividad desde un portátil.</a:t>
            </a:r>
            <a:endParaRPr b="0" i="0" sz="1400" u="none" cap="none" strike="noStrike">
              <a:solidFill>
                <a:schemeClr val="dk1"/>
              </a:solidFill>
              <a:latin typeface="Arial"/>
              <a:ea typeface="Arial"/>
              <a:cs typeface="Arial"/>
              <a:sym typeface="Arial"/>
            </a:endParaRPr>
          </a:p>
        </p:txBody>
      </p:sp>
      <p:sp>
        <p:nvSpPr>
          <p:cNvPr id="208" name="Google Shape;208;p20"/>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209" name="Google Shape;209;p20"/>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10" name="Google Shape;210;p20"/>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y las certificaciones que validan el conocimiento y que actualmente son de mayor demanda en el mercado. </a:t>
            </a:r>
            <a:endParaRPr b="0" i="0" sz="1400" u="none" cap="none" strike="noStrike">
              <a:solidFill>
                <a:srgbClr val="000000"/>
              </a:solidFill>
              <a:latin typeface="Arial"/>
              <a:ea typeface="Arial"/>
              <a:cs typeface="Arial"/>
              <a:sym typeface="Arial"/>
            </a:endParaRPr>
          </a:p>
        </p:txBody>
      </p:sp>
      <p:sp>
        <p:nvSpPr>
          <p:cNvPr id="211" name="Google Shape;211;p20"/>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12" name="Google Shape;212;p20"/>
          <p:cNvSpPr/>
          <p:nvPr/>
        </p:nvSpPr>
        <p:spPr>
          <a:xfrm>
            <a:off x="6867525" y="5602432"/>
            <a:ext cx="5333999"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s-ES" sz="1200" u="none" cap="none" strike="noStrike">
                <a:solidFill>
                  <a:schemeClr val="dk1"/>
                </a:solidFill>
                <a:latin typeface="Arial"/>
                <a:ea typeface="Arial"/>
                <a:cs typeface="Arial"/>
                <a:sym typeface="Arial"/>
              </a:rPr>
              <a:t>Referencias de las imágenes: https://www.istockphoto.com/es/v%C3%ADdeo/retrato-del-especialista-en-ti-utiliza-una-computadora-port%C3%A1til-en-el-centro-de-gm1322838249-408682700</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13" name="Google Shape;213;p20"/>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214" name="Google Shape;214;p20"/>
          <p:cNvGrpSpPr/>
          <p:nvPr/>
        </p:nvGrpSpPr>
        <p:grpSpPr>
          <a:xfrm>
            <a:off x="-42401" y="-64613"/>
            <a:ext cx="6909926" cy="3859056"/>
            <a:chOff x="-42401" y="-24097"/>
            <a:chExt cx="6909926" cy="3859056"/>
          </a:xfrm>
        </p:grpSpPr>
        <p:pic>
          <p:nvPicPr>
            <p:cNvPr id="215" name="Google Shape;215;p20"/>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216" name="Google Shape;216;p20"/>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pic>
        <p:nvPicPr>
          <p:cNvPr id="217" name="Google Shape;217;p20"/>
          <p:cNvPicPr preferRelativeResize="0"/>
          <p:nvPr/>
        </p:nvPicPr>
        <p:blipFill rotWithShape="1">
          <a:blip r:embed="rId4">
            <a:alphaModFix/>
          </a:blip>
          <a:srcRect b="11606" l="0" r="0" t="0"/>
          <a:stretch/>
        </p:blipFill>
        <p:spPr>
          <a:xfrm>
            <a:off x="92278" y="-3293"/>
            <a:ext cx="6677636" cy="3315532"/>
          </a:xfrm>
          <a:prstGeom prst="rect">
            <a:avLst/>
          </a:prstGeom>
          <a:noFill/>
          <a:ln>
            <a:noFill/>
          </a:ln>
        </p:spPr>
      </p:pic>
    </p:spTree>
  </p:cSld>
  <p:clrMapOvr>
    <a:masterClrMapping/>
  </p:clrMapOvr>
  <p:transition spd="slow">
    <p:fade thruBlk="1"/>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1"/>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23" name="Google Shape;223;p21"/>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Finalmente, el video cierra, con una digitación de información y en animación, información que va saliendo de forma aleatoria, representando el análisis y control de datos.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50"/>
              <a:buFont typeface="Arial"/>
              <a:buNone/>
            </a:pPr>
            <a:r>
              <a:rPr b="0" i="1" lang="es-ES" sz="1400" u="none" cap="none" strike="noStrike">
                <a:solidFill>
                  <a:schemeClr val="dk1"/>
                </a:solidFill>
                <a:latin typeface="Arial"/>
                <a:ea typeface="Arial"/>
                <a:cs typeface="Arial"/>
                <a:sym typeface="Arial"/>
              </a:rPr>
              <a:t>Fade out.</a:t>
            </a:r>
            <a:endParaRPr b="0" i="1" sz="1400" u="none" cap="none" strike="noStrike">
              <a:solidFill>
                <a:schemeClr val="dk1"/>
              </a:solidFill>
              <a:latin typeface="Arial"/>
              <a:ea typeface="Arial"/>
              <a:cs typeface="Arial"/>
              <a:sym typeface="Arial"/>
            </a:endParaRPr>
          </a:p>
        </p:txBody>
      </p:sp>
      <p:sp>
        <p:nvSpPr>
          <p:cNvPr id="224" name="Google Shape;224;p21"/>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 </a:t>
            </a:r>
            <a:endParaRPr b="0" i="0" sz="1400" u="none" cap="none" strike="noStrike">
              <a:solidFill>
                <a:srgbClr val="000000"/>
              </a:solidFill>
              <a:latin typeface="Arial"/>
              <a:ea typeface="Arial"/>
              <a:cs typeface="Arial"/>
              <a:sym typeface="Arial"/>
            </a:endParaRPr>
          </a:p>
        </p:txBody>
      </p:sp>
      <p:sp>
        <p:nvSpPr>
          <p:cNvPr id="225" name="Google Shape;225;p21"/>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26" name="Google Shape;226;p21"/>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Al terminar este componente, se estará en la capacidad de detectar y conocer los diferentes elementos de control para la seguridad de la información y la aplicación de normas y procedimientos de la informática forense. </a:t>
            </a:r>
            <a:endParaRPr b="0" i="0" sz="1800" u="none" cap="none" strike="noStrike">
              <a:solidFill>
                <a:srgbClr val="000000"/>
              </a:solidFill>
              <a:latin typeface="Arial"/>
              <a:ea typeface="Arial"/>
              <a:cs typeface="Arial"/>
              <a:sym typeface="Arial"/>
            </a:endParaRPr>
          </a:p>
        </p:txBody>
      </p:sp>
      <p:sp>
        <p:nvSpPr>
          <p:cNvPr id="227" name="Google Shape;227;p21"/>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28" name="Google Shape;228;p21"/>
          <p:cNvSpPr/>
          <p:nvPr/>
        </p:nvSpPr>
        <p:spPr>
          <a:xfrm>
            <a:off x="6867525" y="5602432"/>
            <a:ext cx="5333999"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s-ES" sz="1200" u="none" cap="none" strike="noStrike">
                <a:solidFill>
                  <a:schemeClr val="dk1"/>
                </a:solidFill>
                <a:latin typeface="Arial"/>
                <a:ea typeface="Arial"/>
                <a:cs typeface="Arial"/>
                <a:sym typeface="Arial"/>
              </a:rPr>
              <a:t>Referencias de las imágenes: </a:t>
            </a:r>
            <a:r>
              <a:rPr b="0" i="0" lang="es-ES" sz="1200" u="sng" cap="none" strike="noStrike">
                <a:solidFill>
                  <a:schemeClr val="hlink"/>
                </a:solidFill>
                <a:latin typeface="Arial"/>
                <a:ea typeface="Arial"/>
                <a:cs typeface="Arial"/>
                <a:sym typeface="Arial"/>
                <a:hlinkClick r:id="rId3"/>
              </a:rPr>
              <a:t>https://www.istockphoto.com/es/v%C3%ADdeo/hombre-que-trabaja-en-el-teclado-de-la-computadora-port%C3%A1til-con-el-holograma-gui-de-gm1212891141-352253076</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29" name="Google Shape;229;p21"/>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230" name="Google Shape;230;p21"/>
          <p:cNvGrpSpPr/>
          <p:nvPr/>
        </p:nvGrpSpPr>
        <p:grpSpPr>
          <a:xfrm>
            <a:off x="-42401" y="-64613"/>
            <a:ext cx="6909926" cy="3859056"/>
            <a:chOff x="-42401" y="-24097"/>
            <a:chExt cx="6909926" cy="3859056"/>
          </a:xfrm>
        </p:grpSpPr>
        <p:pic>
          <p:nvPicPr>
            <p:cNvPr id="231" name="Google Shape;231;p21"/>
            <p:cNvPicPr preferRelativeResize="0"/>
            <p:nvPr/>
          </p:nvPicPr>
          <p:blipFill rotWithShape="1">
            <a:blip r:embed="rId4">
              <a:alphaModFix/>
            </a:blip>
            <a:srcRect b="0" l="0" r="0" t="0"/>
            <a:stretch/>
          </p:blipFill>
          <p:spPr>
            <a:xfrm>
              <a:off x="-42401" y="-24097"/>
              <a:ext cx="6909926" cy="3859056"/>
            </a:xfrm>
            <a:prstGeom prst="rect">
              <a:avLst/>
            </a:prstGeom>
            <a:noFill/>
            <a:ln>
              <a:noFill/>
            </a:ln>
          </p:spPr>
        </p:pic>
        <p:sp>
          <p:nvSpPr>
            <p:cNvPr id="232" name="Google Shape;232;p21"/>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pic>
        <p:nvPicPr>
          <p:cNvPr id="233" name="Google Shape;233;p21"/>
          <p:cNvPicPr preferRelativeResize="0"/>
          <p:nvPr/>
        </p:nvPicPr>
        <p:blipFill rotWithShape="1">
          <a:blip r:embed="rId5">
            <a:alphaModFix/>
          </a:blip>
          <a:srcRect b="12697" l="0" r="0" t="0"/>
          <a:stretch/>
        </p:blipFill>
        <p:spPr>
          <a:xfrm>
            <a:off x="92278" y="-3293"/>
            <a:ext cx="6701887" cy="3315531"/>
          </a:xfrm>
          <a:prstGeom prst="rect">
            <a:avLst/>
          </a:prstGeom>
          <a:noFill/>
          <a:ln>
            <a:noFill/>
          </a:ln>
        </p:spPr>
      </p:pic>
    </p:spTree>
  </p:cSld>
  <p:clrMapOvr>
    <a:masterClrMapping/>
  </p:clrMapOvr>
  <p:transition spd="slow">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2"/>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79" name="Google Shape;79;p12"/>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Inicia con el logo animado del SENA.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Título: </a:t>
            </a:r>
            <a:r>
              <a:rPr b="1" i="0" lang="es-ES" sz="1400" u="none" cap="none" strike="noStrike">
                <a:solidFill>
                  <a:srgbClr val="000000"/>
                </a:solidFill>
                <a:latin typeface="Arial"/>
                <a:ea typeface="Arial"/>
                <a:cs typeface="Arial"/>
                <a:sym typeface="Arial"/>
              </a:rPr>
              <a:t>Controles en la ciberseguridad</a:t>
            </a:r>
            <a:endParaRPr b="0" i="0" sz="1400" u="none" cap="none" strike="noStrike">
              <a:solidFill>
                <a:srgbClr val="000000"/>
              </a:solidFill>
              <a:latin typeface="Arial"/>
              <a:ea typeface="Arial"/>
              <a:cs typeface="Arial"/>
              <a:sym typeface="Arial"/>
            </a:endParaRPr>
          </a:p>
        </p:txBody>
      </p:sp>
      <p:sp>
        <p:nvSpPr>
          <p:cNvPr id="80" name="Google Shape;80;p12"/>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81" name="Google Shape;81;p12"/>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 name="Google Shape;82;p12"/>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Música de inicio</a:t>
            </a:r>
            <a:endParaRPr b="0" i="0" sz="1400" u="none" cap="none" strike="noStrike">
              <a:solidFill>
                <a:srgbClr val="000000"/>
              </a:solidFill>
              <a:latin typeface="Arial"/>
              <a:ea typeface="Arial"/>
              <a:cs typeface="Arial"/>
              <a:sym typeface="Arial"/>
            </a:endParaRPr>
          </a:p>
        </p:txBody>
      </p:sp>
      <p:sp>
        <p:nvSpPr>
          <p:cNvPr id="83" name="Google Shape;83;p12"/>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 name="Google Shape;84;p12"/>
          <p:cNvSpPr/>
          <p:nvPr/>
        </p:nvSpPr>
        <p:spPr>
          <a:xfrm>
            <a:off x="6867525" y="5602432"/>
            <a:ext cx="5333999"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 SENA logo</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 name="Google Shape;85;p12"/>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86" name="Google Shape;86;p12"/>
          <p:cNvGrpSpPr/>
          <p:nvPr/>
        </p:nvGrpSpPr>
        <p:grpSpPr>
          <a:xfrm>
            <a:off x="-42401" y="-64613"/>
            <a:ext cx="6909926" cy="3859056"/>
            <a:chOff x="-42401" y="-24097"/>
            <a:chExt cx="6909926" cy="3859056"/>
          </a:xfrm>
        </p:grpSpPr>
        <p:pic>
          <p:nvPicPr>
            <p:cNvPr id="87" name="Google Shape;87;p12"/>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88" name="Google Shape;88;p12"/>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pic>
        <p:nvPicPr>
          <p:cNvPr id="89" name="Google Shape;89;p12"/>
          <p:cNvPicPr preferRelativeResize="0"/>
          <p:nvPr/>
        </p:nvPicPr>
        <p:blipFill rotWithShape="1">
          <a:blip r:embed="rId4">
            <a:alphaModFix/>
          </a:blip>
          <a:srcRect b="9110" l="0" r="0" t="6384"/>
          <a:stretch/>
        </p:blipFill>
        <p:spPr>
          <a:xfrm>
            <a:off x="101777" y="-12004"/>
            <a:ext cx="6668137" cy="3370125"/>
          </a:xfrm>
          <a:prstGeom prst="rect">
            <a:avLst/>
          </a:prstGeom>
          <a:noFill/>
          <a:ln>
            <a:noFill/>
          </a:ln>
        </p:spPr>
      </p:pic>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3"/>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95" name="Google Shape;95;p13"/>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El video inicia mostrando una imagen que evidencien la magnitud de la información en la actualidad.</a:t>
            </a:r>
            <a:endParaRPr b="0" i="0" sz="1400" u="none" cap="none" strike="noStrike">
              <a:solidFill>
                <a:schemeClr val="dk1"/>
              </a:solidFill>
              <a:latin typeface="Arial"/>
              <a:ea typeface="Arial"/>
              <a:cs typeface="Arial"/>
              <a:sym typeface="Arial"/>
            </a:endParaRPr>
          </a:p>
        </p:txBody>
      </p:sp>
      <p:sp>
        <p:nvSpPr>
          <p:cNvPr id="96" name="Google Shape;96;p13"/>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 </a:t>
            </a:r>
            <a:endParaRPr b="0" i="0" sz="1400" u="none" cap="none" strike="noStrike">
              <a:solidFill>
                <a:srgbClr val="000000"/>
              </a:solidFill>
              <a:latin typeface="Arial"/>
              <a:ea typeface="Arial"/>
              <a:cs typeface="Arial"/>
              <a:sym typeface="Arial"/>
            </a:endParaRPr>
          </a:p>
        </p:txBody>
      </p:sp>
      <p:sp>
        <p:nvSpPr>
          <p:cNvPr id="97" name="Google Shape;97;p13"/>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8" name="Google Shape;98;p13"/>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Arial"/>
                <a:ea typeface="Arial"/>
                <a:cs typeface="Arial"/>
                <a:sym typeface="Arial"/>
              </a:rPr>
              <a:t>La ciberseguridad cada día evoluciona debido a los mismos avances tecnológicos, </a:t>
            </a:r>
            <a:endParaRPr b="0" i="0" sz="1400" u="none" cap="none" strike="noStrike">
              <a:solidFill>
                <a:schemeClr val="dk1"/>
              </a:solidFill>
              <a:latin typeface="Arial"/>
              <a:ea typeface="Arial"/>
              <a:cs typeface="Arial"/>
              <a:sym typeface="Arial"/>
            </a:endParaRPr>
          </a:p>
        </p:txBody>
      </p:sp>
      <p:sp>
        <p:nvSpPr>
          <p:cNvPr id="99" name="Google Shape;99;p13"/>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00" name="Google Shape;100;p13"/>
          <p:cNvSpPr/>
          <p:nvPr/>
        </p:nvSpPr>
        <p:spPr>
          <a:xfrm>
            <a:off x="6867525" y="5602432"/>
            <a:ext cx="5333999"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s-ES" sz="1200" u="none" cap="none" strike="noStrike">
                <a:solidFill>
                  <a:schemeClr val="dk1"/>
                </a:solidFill>
                <a:latin typeface="Arial"/>
                <a:ea typeface="Arial"/>
                <a:cs typeface="Arial"/>
                <a:sym typeface="Arial"/>
              </a:rPr>
              <a:t>Referencias de las imágenes: https://www.istockphoto.com/es/v%C3%ADdeo/el-director-del-proyecto-camina-a-una-pantalla-grande-con-la-red-neuronal-equipo-de-gm1255195983-367117271</a:t>
            </a:r>
            <a:endParaRPr b="0" i="0" sz="1800" u="none" cap="none" strike="noStrike">
              <a:solidFill>
                <a:schemeClr val="dk1"/>
              </a:solidFill>
              <a:latin typeface="Arial"/>
              <a:ea typeface="Arial"/>
              <a:cs typeface="Arial"/>
              <a:sym typeface="Arial"/>
            </a:endParaRPr>
          </a:p>
        </p:txBody>
      </p:sp>
      <p:sp>
        <p:nvSpPr>
          <p:cNvPr id="101" name="Google Shape;101;p13"/>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02" name="Google Shape;102;p13"/>
          <p:cNvGrpSpPr/>
          <p:nvPr/>
        </p:nvGrpSpPr>
        <p:grpSpPr>
          <a:xfrm>
            <a:off x="-42401" y="-64613"/>
            <a:ext cx="6909926" cy="3859056"/>
            <a:chOff x="-42401" y="-24097"/>
            <a:chExt cx="6909926" cy="3859056"/>
          </a:xfrm>
        </p:grpSpPr>
        <p:pic>
          <p:nvPicPr>
            <p:cNvPr id="103" name="Google Shape;103;p13"/>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104" name="Google Shape;104;p13"/>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pic>
        <p:nvPicPr>
          <p:cNvPr id="105" name="Google Shape;105;p13"/>
          <p:cNvPicPr preferRelativeResize="0"/>
          <p:nvPr/>
        </p:nvPicPr>
        <p:blipFill rotWithShape="1">
          <a:blip r:embed="rId4">
            <a:alphaModFix/>
          </a:blip>
          <a:srcRect b="12708" l="0" r="0" t="0"/>
          <a:stretch/>
        </p:blipFill>
        <p:spPr>
          <a:xfrm>
            <a:off x="71730" y="-10275"/>
            <a:ext cx="6698570" cy="3312239"/>
          </a:xfrm>
          <a:prstGeom prst="rect">
            <a:avLst/>
          </a:prstGeom>
          <a:noFill/>
          <a:ln>
            <a:noFill/>
          </a:ln>
        </p:spPr>
      </p:pic>
    </p:spTree>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4"/>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11" name="Google Shape;111;p14"/>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Luego aparece un departamento de informática de una organización trabajando.</a:t>
            </a:r>
            <a:endParaRPr b="0" i="0" sz="1400" u="none" cap="none" strike="noStrike">
              <a:solidFill>
                <a:schemeClr val="dk1"/>
              </a:solidFill>
              <a:latin typeface="Arial"/>
              <a:ea typeface="Arial"/>
              <a:cs typeface="Arial"/>
              <a:sym typeface="Arial"/>
            </a:endParaRPr>
          </a:p>
        </p:txBody>
      </p:sp>
      <p:sp>
        <p:nvSpPr>
          <p:cNvPr id="112" name="Google Shape;112;p14"/>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13" name="Google Shape;113;p14"/>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14" name="Google Shape;114;p14"/>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Arial"/>
                <a:ea typeface="Arial"/>
                <a:cs typeface="Arial"/>
                <a:sym typeface="Arial"/>
              </a:rPr>
              <a:t>de ahí la importancia de que el capital humano de las organizaciones, del área informática, esté en la capacidad de proponer estrategias de mejora continua, de acuerdo con los análisis realizados en sus controles de seguridad.</a:t>
            </a:r>
            <a:endParaRPr b="0" i="0" sz="1400" u="none" cap="none" strike="noStrike">
              <a:solidFill>
                <a:schemeClr val="dk1"/>
              </a:solidFill>
              <a:latin typeface="Arial"/>
              <a:ea typeface="Arial"/>
              <a:cs typeface="Arial"/>
              <a:sym typeface="Arial"/>
            </a:endParaRPr>
          </a:p>
        </p:txBody>
      </p:sp>
      <p:sp>
        <p:nvSpPr>
          <p:cNvPr id="115" name="Google Shape;115;p14"/>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16" name="Google Shape;116;p14"/>
          <p:cNvSpPr/>
          <p:nvPr/>
        </p:nvSpPr>
        <p:spPr>
          <a:xfrm>
            <a:off x="6867525" y="5602432"/>
            <a:ext cx="5333999"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s-ES" sz="1200" u="none" cap="none" strike="noStrike">
                <a:solidFill>
                  <a:schemeClr val="dk1"/>
                </a:solidFill>
                <a:latin typeface="Arial"/>
                <a:ea typeface="Arial"/>
                <a:cs typeface="Arial"/>
                <a:sym typeface="Arial"/>
              </a:rPr>
              <a:t>Referencias de las imágenes: https://www.istockphoto.com/es/v%C3%ADdeo/programador-de-ti-inteligente-que-trabaja-en-la-computadora-de-escritorio-en-la-sala-gm1130857664-299222026</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17" name="Google Shape;117;p14"/>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18" name="Google Shape;118;p14"/>
          <p:cNvGrpSpPr/>
          <p:nvPr/>
        </p:nvGrpSpPr>
        <p:grpSpPr>
          <a:xfrm>
            <a:off x="-51926" y="-42479"/>
            <a:ext cx="6909926" cy="3859056"/>
            <a:chOff x="-42401" y="-24097"/>
            <a:chExt cx="6909926" cy="3859056"/>
          </a:xfrm>
        </p:grpSpPr>
        <p:pic>
          <p:nvPicPr>
            <p:cNvPr id="119" name="Google Shape;119;p14"/>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120" name="Google Shape;120;p14"/>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pic>
        <p:nvPicPr>
          <p:cNvPr id="121" name="Google Shape;121;p14"/>
          <p:cNvPicPr preferRelativeResize="0"/>
          <p:nvPr/>
        </p:nvPicPr>
        <p:blipFill rotWithShape="1">
          <a:blip r:embed="rId4">
            <a:alphaModFix/>
          </a:blip>
          <a:srcRect b="12010" l="0" r="0" t="0"/>
          <a:stretch/>
        </p:blipFill>
        <p:spPr>
          <a:xfrm>
            <a:off x="71004" y="18841"/>
            <a:ext cx="6689385" cy="3315531"/>
          </a:xfrm>
          <a:prstGeom prst="rect">
            <a:avLst/>
          </a:prstGeom>
          <a:noFill/>
          <a:ln>
            <a:noFill/>
          </a:ln>
        </p:spPr>
      </p:pic>
    </p:spTree>
  </p:cSld>
  <p:clrMapOvr>
    <a:masterClrMapping/>
  </p:clrMapOvr>
  <p:transition spd="slow">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5"/>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27" name="Google Shape;127;p15"/>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Después una toma en primer plano de unas manos digitando información para hacer referencia a la temática y al mismo aprendiz quien inicia su proceso de aprendizaje con el componente.</a:t>
            </a:r>
            <a:endParaRPr b="0" i="0" sz="1400" u="none" cap="none" strike="noStrike">
              <a:solidFill>
                <a:schemeClr val="dk1"/>
              </a:solidFill>
              <a:latin typeface="Arial"/>
              <a:ea typeface="Arial"/>
              <a:cs typeface="Arial"/>
              <a:sym typeface="Arial"/>
            </a:endParaRPr>
          </a:p>
        </p:txBody>
      </p:sp>
      <p:sp>
        <p:nvSpPr>
          <p:cNvPr id="128" name="Google Shape;128;p15"/>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29" name="Google Shape;129;p15"/>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30" name="Google Shape;130;p15"/>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En este componente formativo, se explicarán los controles de seguridad que se establecen en el marco de la normatividad vigente,</a:t>
            </a:r>
            <a:endParaRPr b="0" i="0" sz="1400" u="none" cap="none" strike="noStrike">
              <a:solidFill>
                <a:schemeClr val="dk1"/>
              </a:solidFill>
              <a:latin typeface="Arial"/>
              <a:ea typeface="Arial"/>
              <a:cs typeface="Arial"/>
              <a:sym typeface="Arial"/>
            </a:endParaRPr>
          </a:p>
        </p:txBody>
      </p:sp>
      <p:sp>
        <p:nvSpPr>
          <p:cNvPr id="131" name="Google Shape;131;p15"/>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32" name="Google Shape;132;p15"/>
          <p:cNvSpPr/>
          <p:nvPr/>
        </p:nvSpPr>
        <p:spPr>
          <a:xfrm>
            <a:off x="6867525" y="5602432"/>
            <a:ext cx="5333999"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s-ES" sz="1200" u="none" cap="none" strike="noStrike">
                <a:solidFill>
                  <a:schemeClr val="dk1"/>
                </a:solidFill>
                <a:latin typeface="Arial"/>
                <a:ea typeface="Arial"/>
                <a:cs typeface="Arial"/>
                <a:sym typeface="Arial"/>
              </a:rPr>
              <a:t>Referencias de las imágenes: https://www.pexels.com/es-es/video/persona-mano-oscuro-ordenador-portatil-7534239/</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33" name="Google Shape;133;p15"/>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34" name="Google Shape;134;p15"/>
          <p:cNvGrpSpPr/>
          <p:nvPr/>
        </p:nvGrpSpPr>
        <p:grpSpPr>
          <a:xfrm>
            <a:off x="-42401" y="-64613"/>
            <a:ext cx="6909926" cy="3859056"/>
            <a:chOff x="-42401" y="-24097"/>
            <a:chExt cx="6909926" cy="3859056"/>
          </a:xfrm>
        </p:grpSpPr>
        <p:pic>
          <p:nvPicPr>
            <p:cNvPr id="135" name="Google Shape;135;p15"/>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136" name="Google Shape;136;p15"/>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pic>
        <p:nvPicPr>
          <p:cNvPr id="137" name="Google Shape;137;p15"/>
          <p:cNvPicPr preferRelativeResize="0"/>
          <p:nvPr/>
        </p:nvPicPr>
        <p:blipFill rotWithShape="1">
          <a:blip r:embed="rId4">
            <a:alphaModFix/>
          </a:blip>
          <a:srcRect b="0" l="0" r="0" t="0"/>
          <a:stretch/>
        </p:blipFill>
        <p:spPr>
          <a:xfrm>
            <a:off x="107243" y="1"/>
            <a:ext cx="6662671" cy="3312238"/>
          </a:xfrm>
          <a:prstGeom prst="rect">
            <a:avLst/>
          </a:prstGeom>
          <a:noFill/>
          <a:ln>
            <a:noFill/>
          </a:ln>
        </p:spPr>
      </p:pic>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6"/>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3" name="Google Shape;143;p16"/>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Luego aparece una persona trabajando en la protección de la información.</a:t>
            </a:r>
            <a:endParaRPr b="0" i="0" sz="1400" u="none" cap="none" strike="noStrike">
              <a:solidFill>
                <a:schemeClr val="dk1"/>
              </a:solidFill>
              <a:latin typeface="Arial"/>
              <a:ea typeface="Arial"/>
              <a:cs typeface="Arial"/>
              <a:sym typeface="Arial"/>
            </a:endParaRPr>
          </a:p>
        </p:txBody>
      </p:sp>
      <p:sp>
        <p:nvSpPr>
          <p:cNvPr id="144" name="Google Shape;144;p16"/>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45" name="Google Shape;145;p16"/>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46" name="Google Shape;146;p16"/>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además, aquellos controles lógicos y físicos que interactúan entre sí para lograr un bien común: la protección de la información.</a:t>
            </a:r>
            <a:endParaRPr b="0" i="0" sz="1400" u="none" cap="none" strike="noStrike">
              <a:solidFill>
                <a:srgbClr val="000000"/>
              </a:solidFill>
              <a:latin typeface="Arial"/>
              <a:ea typeface="Arial"/>
              <a:cs typeface="Arial"/>
              <a:sym typeface="Arial"/>
            </a:endParaRPr>
          </a:p>
        </p:txBody>
      </p:sp>
      <p:sp>
        <p:nvSpPr>
          <p:cNvPr id="147" name="Google Shape;147;p16"/>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48" name="Google Shape;148;p16"/>
          <p:cNvSpPr/>
          <p:nvPr/>
        </p:nvSpPr>
        <p:spPr>
          <a:xfrm>
            <a:off x="6867525" y="5602432"/>
            <a:ext cx="5333999"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s-ES" sz="1200" u="none" cap="none" strike="noStrike">
                <a:solidFill>
                  <a:schemeClr val="dk1"/>
                </a:solidFill>
                <a:latin typeface="Arial"/>
                <a:ea typeface="Arial"/>
                <a:cs typeface="Arial"/>
                <a:sym typeface="Arial"/>
              </a:rPr>
              <a:t>Referencias de las imágenes: https://www.istockphoto.com/es/v%C3%ADdeo/hacker-en-la-carcasa-resquebrajamiento-c%C3%B3digo-usando-ordenador-port%C3%A1til-y-equipos-gm889008460-246528274</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49" name="Google Shape;149;p16"/>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50" name="Google Shape;150;p16"/>
          <p:cNvGrpSpPr/>
          <p:nvPr/>
        </p:nvGrpSpPr>
        <p:grpSpPr>
          <a:xfrm>
            <a:off x="-42401" y="-64613"/>
            <a:ext cx="6909926" cy="3859056"/>
            <a:chOff x="-42401" y="-24097"/>
            <a:chExt cx="6909926" cy="3859056"/>
          </a:xfrm>
        </p:grpSpPr>
        <p:pic>
          <p:nvPicPr>
            <p:cNvPr id="151" name="Google Shape;151;p16"/>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152" name="Google Shape;152;p16"/>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pic>
        <p:nvPicPr>
          <p:cNvPr id="153" name="Google Shape;153;p16"/>
          <p:cNvPicPr preferRelativeResize="0"/>
          <p:nvPr/>
        </p:nvPicPr>
        <p:blipFill rotWithShape="1">
          <a:blip r:embed="rId4">
            <a:alphaModFix/>
          </a:blip>
          <a:srcRect b="12699" l="0" r="0" t="0"/>
          <a:stretch/>
        </p:blipFill>
        <p:spPr>
          <a:xfrm>
            <a:off x="92279" y="-3371"/>
            <a:ext cx="6677636" cy="3315532"/>
          </a:xfrm>
          <a:prstGeom prst="rect">
            <a:avLst/>
          </a:prstGeom>
          <a:noFill/>
          <a:ln>
            <a:noFill/>
          </a:ln>
        </p:spPr>
      </p:pic>
    </p:spTree>
  </p:cSld>
  <p:clrMapOvr>
    <a:masterClrMapping/>
  </p:clrMapOvr>
  <p:transition spd="slow">
    <p:fade thruBlk="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9" name="Google Shape;159;p17"/>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Después otra imagen de personas analizando datos e información.</a:t>
            </a:r>
            <a:endParaRPr b="0" i="0" sz="1400" u="none" cap="none" strike="noStrike">
              <a:solidFill>
                <a:schemeClr val="dk1"/>
              </a:solidFill>
              <a:latin typeface="Arial"/>
              <a:ea typeface="Arial"/>
              <a:cs typeface="Arial"/>
              <a:sym typeface="Arial"/>
            </a:endParaRPr>
          </a:p>
        </p:txBody>
      </p:sp>
      <p:sp>
        <p:nvSpPr>
          <p:cNvPr id="160" name="Google Shape;160;p17"/>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61" name="Google Shape;161;p17"/>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62" name="Google Shape;162;p17"/>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De igual forma, se explicará cómo se lleva a cabo el análisis de evidencia digital</a:t>
            </a:r>
            <a:endParaRPr b="0" i="0" sz="1400" u="none" cap="none" strike="noStrike">
              <a:solidFill>
                <a:schemeClr val="dk1"/>
              </a:solidFill>
              <a:latin typeface="Arial"/>
              <a:ea typeface="Arial"/>
              <a:cs typeface="Arial"/>
              <a:sym typeface="Arial"/>
            </a:endParaRPr>
          </a:p>
        </p:txBody>
      </p:sp>
      <p:sp>
        <p:nvSpPr>
          <p:cNvPr id="163" name="Google Shape;163;p17"/>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64" name="Google Shape;164;p17"/>
          <p:cNvSpPr/>
          <p:nvPr/>
        </p:nvSpPr>
        <p:spPr>
          <a:xfrm>
            <a:off x="6867525" y="5602432"/>
            <a:ext cx="5333999"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s-ES" sz="1200" u="none" cap="none" strike="noStrike">
                <a:solidFill>
                  <a:schemeClr val="dk1"/>
                </a:solidFill>
                <a:latin typeface="Arial"/>
                <a:ea typeface="Arial"/>
                <a:cs typeface="Arial"/>
                <a:sym typeface="Arial"/>
              </a:rPr>
              <a:t>Referencias de las imágenes: https://www.pexels.com/es-es/video/hombre-mujer-teclear-sentado-5377646/</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65" name="Google Shape;165;p17"/>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66" name="Google Shape;166;p17"/>
          <p:cNvGrpSpPr/>
          <p:nvPr/>
        </p:nvGrpSpPr>
        <p:grpSpPr>
          <a:xfrm>
            <a:off x="-42401" y="-64613"/>
            <a:ext cx="6909926" cy="3859056"/>
            <a:chOff x="-42401" y="-24097"/>
            <a:chExt cx="6909926" cy="3859056"/>
          </a:xfrm>
        </p:grpSpPr>
        <p:pic>
          <p:nvPicPr>
            <p:cNvPr id="167" name="Google Shape;167;p17"/>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168" name="Google Shape;168;p17"/>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pic>
        <p:nvPicPr>
          <p:cNvPr id="169" name="Google Shape;169;p17"/>
          <p:cNvPicPr preferRelativeResize="0"/>
          <p:nvPr/>
        </p:nvPicPr>
        <p:blipFill rotWithShape="1">
          <a:blip r:embed="rId4">
            <a:alphaModFix/>
          </a:blip>
          <a:srcRect b="13050" l="0" r="0" t="0"/>
          <a:stretch/>
        </p:blipFill>
        <p:spPr>
          <a:xfrm>
            <a:off x="92278" y="0"/>
            <a:ext cx="6677636" cy="3312238"/>
          </a:xfrm>
          <a:prstGeom prst="rect">
            <a:avLst/>
          </a:prstGeom>
          <a:noFill/>
          <a:ln>
            <a:noFill/>
          </a:ln>
        </p:spPr>
      </p:pic>
    </p:spTree>
  </p:cSld>
  <p:clrMapOvr>
    <a:masterClrMapping/>
  </p:clrMapOvr>
  <p:transition spd="slow">
    <p:fade thruBlk="1"/>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8"/>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75" name="Google Shape;175;p18"/>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Y como continuación a la escena anterior, un toma desde otro ángulo, mostrando de nuevo el análisis de datos.</a:t>
            </a:r>
            <a:endParaRPr b="0" i="0" sz="1400" u="none" cap="none" strike="noStrike">
              <a:solidFill>
                <a:schemeClr val="dk1"/>
              </a:solidFill>
              <a:latin typeface="Arial"/>
              <a:ea typeface="Arial"/>
              <a:cs typeface="Arial"/>
              <a:sym typeface="Arial"/>
            </a:endParaRPr>
          </a:p>
        </p:txBody>
      </p:sp>
      <p:sp>
        <p:nvSpPr>
          <p:cNvPr id="176" name="Google Shape;176;p18"/>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77" name="Google Shape;177;p18"/>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78" name="Google Shape;178;p18"/>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y, por ende, la conceptualización fundamental de la informática forense, actividad que cada día toma mayor auge en el mercado. </a:t>
            </a:r>
            <a:endParaRPr b="0" i="0" sz="1400" u="none" cap="none" strike="noStrike">
              <a:solidFill>
                <a:srgbClr val="000000"/>
              </a:solidFill>
              <a:latin typeface="Arial"/>
              <a:ea typeface="Arial"/>
              <a:cs typeface="Arial"/>
              <a:sym typeface="Arial"/>
            </a:endParaRPr>
          </a:p>
        </p:txBody>
      </p:sp>
      <p:sp>
        <p:nvSpPr>
          <p:cNvPr id="179" name="Google Shape;179;p18"/>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80" name="Google Shape;180;p18"/>
          <p:cNvSpPr/>
          <p:nvPr/>
        </p:nvSpPr>
        <p:spPr>
          <a:xfrm>
            <a:off x="6867525" y="5602432"/>
            <a:ext cx="5333999"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s-ES" sz="1200" u="none" cap="none" strike="noStrike">
                <a:solidFill>
                  <a:schemeClr val="dk1"/>
                </a:solidFill>
                <a:latin typeface="Arial"/>
                <a:ea typeface="Arial"/>
                <a:cs typeface="Arial"/>
                <a:sym typeface="Arial"/>
              </a:rPr>
              <a:t>Referencias de las imágenes: https://www.pexels.com/es-es/video/persona-mano-ordenador-portatil-internet-7534244/</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81" name="Google Shape;181;p18"/>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82" name="Google Shape;182;p18"/>
          <p:cNvGrpSpPr/>
          <p:nvPr/>
        </p:nvGrpSpPr>
        <p:grpSpPr>
          <a:xfrm>
            <a:off x="-42401" y="-64613"/>
            <a:ext cx="6909926" cy="3859056"/>
            <a:chOff x="-42401" y="-24097"/>
            <a:chExt cx="6909926" cy="3859056"/>
          </a:xfrm>
        </p:grpSpPr>
        <p:pic>
          <p:nvPicPr>
            <p:cNvPr id="183" name="Google Shape;183;p18"/>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184" name="Google Shape;184;p18"/>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pic>
        <p:nvPicPr>
          <p:cNvPr id="185" name="Google Shape;185;p18"/>
          <p:cNvPicPr preferRelativeResize="0"/>
          <p:nvPr/>
        </p:nvPicPr>
        <p:blipFill rotWithShape="1">
          <a:blip r:embed="rId4">
            <a:alphaModFix/>
          </a:blip>
          <a:srcRect b="13214" l="0" r="0" t="0"/>
          <a:stretch/>
        </p:blipFill>
        <p:spPr>
          <a:xfrm>
            <a:off x="92278" y="1"/>
            <a:ext cx="6677636" cy="3312238"/>
          </a:xfrm>
          <a:prstGeom prst="rect">
            <a:avLst/>
          </a:prstGeom>
          <a:noFill/>
          <a:ln>
            <a:noFill/>
          </a:ln>
        </p:spPr>
      </p:pic>
    </p:spTree>
  </p:cSld>
  <p:clrMapOvr>
    <a:masterClrMapping/>
  </p:clrMapOvr>
  <p:transition spd="slow">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9"/>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91" name="Google Shape;191;p19"/>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Luego, una persona revisando una pantalla del computador, como quién está leyendo.</a:t>
            </a:r>
            <a:endParaRPr b="0" i="0" sz="1400" u="none" cap="none" strike="noStrike">
              <a:solidFill>
                <a:schemeClr val="dk1"/>
              </a:solidFill>
              <a:latin typeface="Arial"/>
              <a:ea typeface="Arial"/>
              <a:cs typeface="Arial"/>
              <a:sym typeface="Arial"/>
            </a:endParaRPr>
          </a:p>
        </p:txBody>
      </p:sp>
      <p:sp>
        <p:nvSpPr>
          <p:cNvPr id="192" name="Google Shape;192;p19"/>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93" name="Google Shape;193;p19"/>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94" name="Google Shape;194;p19"/>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Finalmente, se presentará la importancia de la constante formación académica en esta área</a:t>
            </a:r>
            <a:endParaRPr b="0" i="0" sz="1400" u="none" cap="none" strike="noStrike">
              <a:solidFill>
                <a:schemeClr val="dk1"/>
              </a:solidFill>
              <a:latin typeface="Arial"/>
              <a:ea typeface="Arial"/>
              <a:cs typeface="Arial"/>
              <a:sym typeface="Arial"/>
            </a:endParaRPr>
          </a:p>
        </p:txBody>
      </p:sp>
      <p:sp>
        <p:nvSpPr>
          <p:cNvPr id="195" name="Google Shape;195;p19"/>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96" name="Google Shape;196;p19"/>
          <p:cNvSpPr/>
          <p:nvPr/>
        </p:nvSpPr>
        <p:spPr>
          <a:xfrm>
            <a:off x="6867525" y="5602432"/>
            <a:ext cx="5333999"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s-ES" sz="1200" u="none" cap="none" strike="noStrike">
                <a:solidFill>
                  <a:schemeClr val="dk1"/>
                </a:solidFill>
                <a:latin typeface="Arial"/>
                <a:ea typeface="Arial"/>
                <a:cs typeface="Arial"/>
                <a:sym typeface="Arial"/>
              </a:rPr>
              <a:t>Referencias de las imágenes: https://www.istockphoto.com/es/v%C3%ADdeo/programa-de-trabajo-y-codificaci%C3%B3n-de-mujeres-ingeniera-de-ti-por-la-noche-gm1303833741-395169285</a:t>
            </a:r>
            <a:endParaRPr b="0" i="0" sz="1800" u="none" cap="none" strike="noStrike">
              <a:solidFill>
                <a:schemeClr val="dk1"/>
              </a:solidFill>
              <a:latin typeface="Arial"/>
              <a:ea typeface="Arial"/>
              <a:cs typeface="Arial"/>
              <a:sym typeface="Arial"/>
            </a:endParaRPr>
          </a:p>
        </p:txBody>
      </p:sp>
      <p:sp>
        <p:nvSpPr>
          <p:cNvPr id="197" name="Google Shape;197;p19"/>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98" name="Google Shape;198;p19"/>
          <p:cNvGrpSpPr/>
          <p:nvPr/>
        </p:nvGrpSpPr>
        <p:grpSpPr>
          <a:xfrm>
            <a:off x="-42401" y="-64613"/>
            <a:ext cx="6909926" cy="3859056"/>
            <a:chOff x="-42401" y="-24097"/>
            <a:chExt cx="6909926" cy="3859056"/>
          </a:xfrm>
        </p:grpSpPr>
        <p:pic>
          <p:nvPicPr>
            <p:cNvPr id="199" name="Google Shape;199;p19"/>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200" name="Google Shape;200;p19"/>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pic>
        <p:nvPicPr>
          <p:cNvPr id="201" name="Google Shape;201;p19"/>
          <p:cNvPicPr preferRelativeResize="0"/>
          <p:nvPr/>
        </p:nvPicPr>
        <p:blipFill rotWithShape="1">
          <a:blip r:embed="rId4">
            <a:alphaModFix/>
          </a:blip>
          <a:srcRect b="12708" l="0" r="0" t="0"/>
          <a:stretch/>
        </p:blipFill>
        <p:spPr>
          <a:xfrm>
            <a:off x="92279" y="1"/>
            <a:ext cx="6677636" cy="3312238"/>
          </a:xfrm>
          <a:prstGeom prst="rect">
            <a:avLst/>
          </a:prstGeom>
          <a:noFill/>
          <a:ln>
            <a:noFill/>
          </a:ln>
        </p:spPr>
      </p:pic>
    </p:spTree>
  </p:cSld>
  <p:clrMapOvr>
    <a:masterClrMapping/>
  </p:clrMapOvr>
  <p:transition spd="slow">
    <p:fade thruBlk="1"/>
  </p:transition>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